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  <p:sldId id="262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9/5/2011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64797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GCSE Mathematics	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Shape and Measure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719137" y="500042"/>
            <a:ext cx="84248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The triangle below has an area of 14cm². Calculate the possible values for the  angle x and the angle y.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3195504"/>
            <a:chOff x="971600" y="3717032"/>
            <a:chExt cx="7200287" cy="3193386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742420"/>
              <a:ext cx="6624736" cy="3167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Use the Sine rule for area to help you find the angle x.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457200" lvl="0" indent="-457200" fontAlgn="base">
                <a:spcBef>
                  <a:spcPct val="0"/>
                </a:spcBef>
                <a:spcAft>
                  <a:spcPct val="0"/>
                </a:spcAft>
                <a:buAutoNum type="alphaLcParenBoth"/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The questions suggests their maybe more than one value for x. Use the Sin graph to help you find all the possible values for x. </a:t>
              </a:r>
            </a:p>
            <a:p>
              <a:pPr marL="457200" lvl="0" indent="-4572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(b) Use your answers in (a) to find the possible values for y.</a:t>
              </a: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endParaRPr lang="en-GB" sz="20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pPr marL="342900" lvl="0" indent="-3429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20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	.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428728" y="4000504"/>
            <a:ext cx="7415215" cy="2357454"/>
            <a:chOff x="1130737" y="402031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130737" y="402031"/>
              <a:ext cx="7201523" cy="2356642"/>
              <a:chOff x="1274753" y="402031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274753" y="402031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131303" y="687685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6835177" y="1523713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1357298"/>
            <a:ext cx="3786214" cy="2564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643570" y="228599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286116" y="228599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214678" y="3286124"/>
            <a:ext cx="579091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887524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8596" y="1071546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The area of the triangle</a:t>
            </a:r>
            <a:endParaRPr lang="en-GB" b="1" dirty="0">
              <a:latin typeface="Berlin Sans FB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68325" y="1409700"/>
          <a:ext cx="2689225" cy="833438"/>
        </p:xfrm>
        <a:graphic>
          <a:graphicData uri="http://schemas.openxmlformats.org/presentationml/2006/ole">
            <p:oleObj spid="_x0000_s17410" name="Equation" r:id="rId4" imgW="1218960" imgH="393480" progId="Equation.3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533400" y="2273300"/>
          <a:ext cx="2824154" cy="859014"/>
        </p:xfrm>
        <a:graphic>
          <a:graphicData uri="http://schemas.openxmlformats.org/presentationml/2006/ole">
            <p:oleObj spid="_x0000_s17411" name="Equation" r:id="rId5" imgW="1244520" imgH="39348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1219200" y="3213100"/>
          <a:ext cx="1495412" cy="827008"/>
        </p:xfrm>
        <a:graphic>
          <a:graphicData uri="http://schemas.openxmlformats.org/presentationml/2006/ole">
            <p:oleObj spid="_x0000_s17412" name="Equation" r:id="rId6" imgW="685800" imgH="39348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928662" y="4143380"/>
          <a:ext cx="1951026" cy="886830"/>
        </p:xfrm>
        <a:graphic>
          <a:graphicData uri="http://schemas.openxmlformats.org/presentationml/2006/ole">
            <p:oleObj spid="_x0000_s17413" name="Equation" r:id="rId7" imgW="914400" imgH="43164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1643042" y="5214950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30˚ = C</a:t>
            </a:r>
            <a:endParaRPr lang="en-GB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/>
          <p:nvPr/>
        </p:nvSpPr>
        <p:spPr>
          <a:xfrm>
            <a:off x="714348" y="285728"/>
            <a:ext cx="1857388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642910" y="214290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7422" y="928670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Berlin Sans FB" pitchFamily="34" charset="0"/>
              </a:rPr>
              <a:t>There is more than one possible answer. Use the sin graph to find the other possible value for x.  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6337" y="1589784"/>
            <a:ext cx="6105525" cy="324802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2428860" y="2669904"/>
            <a:ext cx="4176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88900" y="2669904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4157051" y="2669904"/>
            <a:ext cx="1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645628" y="3317976"/>
            <a:ext cx="286543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</a:rPr>
              <a:t>30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508981" y="4254080"/>
            <a:ext cx="1289516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180 – 30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= 150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06977" y="5190184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Berlin Sans FB" pitchFamily="34" charset="0"/>
              </a:rPr>
              <a:t>Therefore: x = 30</a:t>
            </a:r>
            <a:r>
              <a:rPr lang="en-GB" dirty="0" smtClean="0">
                <a:latin typeface="Berlin Sans FB" pitchFamily="34" charset="0"/>
                <a:cs typeface="Calibri"/>
              </a:rPr>
              <a:t>° or 150°</a:t>
            </a:r>
            <a:endParaRPr lang="en-GB" dirty="0" smtClean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71546"/>
            <a:ext cx="4219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13" name="Rectangle 2"/>
          <p:cNvSpPr/>
          <p:nvPr/>
        </p:nvSpPr>
        <p:spPr>
          <a:xfrm>
            <a:off x="714348" y="214290"/>
            <a:ext cx="1928826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563885" y="3087009"/>
            <a:ext cx="579091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44848" y="1996397"/>
            <a:ext cx="5730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156273" y="1988459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1886149" y="1500173"/>
            <a:ext cx="614149" cy="335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30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3040" y="965207"/>
            <a:ext cx="4219575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4984540" y="3089282"/>
            <a:ext cx="65903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200" noProof="1" smtClean="0">
                <a:solidFill>
                  <a:srgbClr val="000000"/>
                </a:solidFill>
                <a:latin typeface="Berlin Sans FB" pitchFamily="34" charset="0"/>
              </a:rPr>
              <a:t>20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°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5065503" y="1998670"/>
            <a:ext cx="5730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8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7576928" y="1990732"/>
            <a:ext cx="8302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7</a:t>
            </a:r>
            <a:r>
              <a:rPr kumimoji="0" lang="en-GB" sz="2200" b="0" i="0" u="none" strike="noStrike" cap="none" normalizeH="0" baseline="0" noProof="1" smtClean="0">
                <a:ln>
                  <a:noFill/>
                </a:ln>
                <a:solidFill>
                  <a:srgbClr val="000000"/>
                </a:solidFill>
                <a:effectLst/>
                <a:latin typeface="Berlin Sans FB" pitchFamily="34" charset="0"/>
              </a:rPr>
              <a:t>cm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erlin Sans FB" pitchFamily="34" charset="0"/>
            </a:endParaRPr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6306804" y="1500174"/>
            <a:ext cx="551212" cy="32273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noProof="1" smtClean="0">
                <a:solidFill>
                  <a:srgbClr val="000000"/>
                </a:solidFill>
                <a:latin typeface="Berlin Sans FB" pitchFamily="34" charset="0"/>
              </a:rPr>
              <a:t>150</a:t>
            </a:r>
            <a:r>
              <a:rPr lang="en-GB" noProof="1">
                <a:solidFill>
                  <a:srgbClr val="000000"/>
                </a:solidFill>
                <a:latin typeface="Berlin Sans FB" pitchFamily="34" charset="0"/>
              </a:rPr>
              <a:t>°</a:t>
            </a:r>
            <a:endParaRPr lang="en-US" sz="1400" dirty="0">
              <a:latin typeface="Berlin Sans FB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43306" y="2500306"/>
            <a:ext cx="147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latin typeface="Berlin Sans FB" pitchFamily="34" charset="0"/>
              </a:rPr>
              <a:t>or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77450" y="4077072"/>
            <a:ext cx="147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latin typeface="Berlin Sans FB" pitchFamily="34" charset="0"/>
              </a:rPr>
              <a:t>or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4348" y="4071942"/>
            <a:ext cx="2805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Find y</a:t>
            </a:r>
          </a:p>
          <a:p>
            <a:r>
              <a:rPr lang="en-GB" dirty="0" smtClean="0">
                <a:latin typeface="Berlin Sans FB" pitchFamily="34" charset="0"/>
              </a:rPr>
              <a:t>If x is 30˚:</a:t>
            </a:r>
          </a:p>
          <a:p>
            <a:endParaRPr lang="en-GB" dirty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y = 180 – 30 – 20</a:t>
            </a:r>
          </a:p>
          <a:p>
            <a:r>
              <a:rPr lang="en-GB" dirty="0" smtClean="0">
                <a:latin typeface="Berlin Sans FB" pitchFamily="34" charset="0"/>
              </a:rPr>
              <a:t>y = 130˚</a:t>
            </a:r>
          </a:p>
          <a:p>
            <a:endParaRPr lang="en-GB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615608" y="4000504"/>
            <a:ext cx="35283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Berlin Sans FB" pitchFamily="34" charset="0"/>
              </a:rPr>
              <a:t>Find y</a:t>
            </a:r>
          </a:p>
          <a:p>
            <a:r>
              <a:rPr lang="en-GB" dirty="0" smtClean="0">
                <a:latin typeface="Berlin Sans FB" pitchFamily="34" charset="0"/>
              </a:rPr>
              <a:t>If x is 150˚:</a:t>
            </a:r>
          </a:p>
          <a:p>
            <a:endParaRPr lang="en-GB" dirty="0">
              <a:latin typeface="Berlin Sans FB" pitchFamily="34" charset="0"/>
            </a:endParaRPr>
          </a:p>
          <a:p>
            <a:r>
              <a:rPr lang="en-GB" dirty="0" smtClean="0">
                <a:latin typeface="Berlin Sans FB" pitchFamily="34" charset="0"/>
              </a:rPr>
              <a:t>y = 180 – 150– 20</a:t>
            </a:r>
          </a:p>
          <a:p>
            <a:r>
              <a:rPr lang="en-GB" dirty="0" smtClean="0">
                <a:latin typeface="Berlin Sans FB" pitchFamily="34" charset="0"/>
              </a:rPr>
              <a:t>y = 10˚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</TotalTime>
  <Words>130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Concourse</vt:lpstr>
      <vt:lpstr>Equation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25</cp:revision>
  <dcterms:created xsi:type="dcterms:W3CDTF">2011-02-03T11:08:00Z</dcterms:created>
  <dcterms:modified xsi:type="dcterms:W3CDTF">2011-09-05T20:17:23Z</dcterms:modified>
</cp:coreProperties>
</file>